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9" r:id="rId8"/>
    <p:sldId id="271" r:id="rId9"/>
    <p:sldId id="272" r:id="rId10"/>
    <p:sldId id="273" r:id="rId11"/>
    <p:sldId id="274" r:id="rId12"/>
    <p:sldId id="261" r:id="rId13"/>
    <p:sldId id="262" r:id="rId14"/>
    <p:sldId id="263" r:id="rId15"/>
    <p:sldId id="265" r:id="rId16"/>
    <p:sldId id="266" r:id="rId17"/>
    <p:sldId id="267" r:id="rId18"/>
    <p:sldId id="268" r:id="rId19"/>
    <p:sldId id="279" r:id="rId20"/>
    <p:sldId id="275" r:id="rId21"/>
    <p:sldId id="281" r:id="rId22"/>
    <p:sldId id="280" r:id="rId23"/>
    <p:sldId id="282" r:id="rId24"/>
    <p:sldId id="283" r:id="rId25"/>
    <p:sldId id="287" r:id="rId26"/>
    <p:sldId id="288" r:id="rId27"/>
    <p:sldId id="284" r:id="rId28"/>
    <p:sldId id="285" r:id="rId29"/>
    <p:sldId id="286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51" d="100"/>
          <a:sy n="51" d="100"/>
        </p:scale>
        <p:origin x="96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65200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cs typeface="Calibri Light"/>
              </a:rPr>
              <a:t>Solar System and the Universe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cs typeface="Calibri"/>
              </a:rPr>
              <a:t>Topic 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290F6-8103-4717-B3FA-BC12C9CE3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636150"/>
            <a:ext cx="9277350" cy="55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59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07CB5-FC12-4D8F-A800-F2F299A6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6" y="1557337"/>
            <a:ext cx="5229226" cy="3743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BD8F82-B583-4317-AB13-46DA393A9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1557337"/>
            <a:ext cx="5086351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1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2-1: Solar System 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025524"/>
            <a:ext cx="7505700" cy="552767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600" dirty="0">
                <a:cs typeface="Calibri"/>
              </a:rPr>
              <a:t>Solar System Formation</a:t>
            </a:r>
          </a:p>
          <a:p>
            <a:pPr lvl="1"/>
            <a:r>
              <a:rPr lang="en-US" sz="3200" dirty="0">
                <a:cs typeface="Calibri"/>
              </a:rPr>
              <a:t>A Disk Forms</a:t>
            </a:r>
          </a:p>
          <a:p>
            <a:pPr lvl="2"/>
            <a:r>
              <a:rPr lang="en-US" sz="2800" dirty="0">
                <a:cs typeface="Calibri"/>
              </a:rPr>
              <a:t>Gravity pulls the materials of the cloud of gas and dust together</a:t>
            </a:r>
          </a:p>
          <a:p>
            <a:pPr lvl="2"/>
            <a:r>
              <a:rPr lang="en-US" sz="2800" dirty="0">
                <a:cs typeface="Calibri"/>
              </a:rPr>
              <a:t>As material is pulled toward the center pressure and temperature increase</a:t>
            </a:r>
          </a:p>
          <a:p>
            <a:pPr lvl="2"/>
            <a:r>
              <a:rPr lang="en-US" sz="2800" dirty="0">
                <a:cs typeface="Calibri"/>
              </a:rPr>
              <a:t>Once temperature was high enough for nuclear fusion, the Sun began to give off heat and light</a:t>
            </a:r>
          </a:p>
          <a:p>
            <a:pPr lvl="1"/>
            <a:r>
              <a:rPr lang="en-US" sz="3200" dirty="0">
                <a:cs typeface="Calibri"/>
              </a:rPr>
              <a:t>The Planets Form</a:t>
            </a:r>
          </a:p>
          <a:p>
            <a:pPr lvl="2"/>
            <a:r>
              <a:rPr lang="en-US" sz="2800" dirty="0">
                <a:cs typeface="Calibri"/>
              </a:rPr>
              <a:t>Around the Sun, rock, ice, and gas are pulled together to form planetesimals</a:t>
            </a:r>
          </a:p>
          <a:p>
            <a:pPr lvl="2"/>
            <a:r>
              <a:rPr lang="en-US" sz="2800" dirty="0">
                <a:cs typeface="Calibri"/>
              </a:rPr>
              <a:t>Inner planets were closer, so mostly small, rocky, and dry, without gas layers</a:t>
            </a:r>
          </a:p>
          <a:p>
            <a:pPr lvl="2"/>
            <a:r>
              <a:rPr lang="en-US" sz="2800" dirty="0">
                <a:cs typeface="Calibri"/>
              </a:rPr>
              <a:t>Outer planets were farther, so mostly big, gas giants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91BF7-09D5-46BC-8D9D-889BDAB1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5" y="1912937"/>
            <a:ext cx="33718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6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2-1: Solar System 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457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The Planets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4738F-BEA7-4E0B-8001-58CD9AD5C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044574"/>
            <a:ext cx="8191500" cy="52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2-2: The Sun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1"/>
            <a:ext cx="10515600" cy="3676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cs typeface="Calibri"/>
              </a:rPr>
              <a:t>Structure of the Sun</a:t>
            </a:r>
          </a:p>
          <a:p>
            <a:pPr lvl="1"/>
            <a:r>
              <a:rPr lang="en-US" sz="2800" dirty="0">
                <a:cs typeface="Calibri"/>
              </a:rPr>
              <a:t>Large gaseous body, most massive object in the solar system</a:t>
            </a:r>
          </a:p>
          <a:p>
            <a:pPr lvl="1"/>
            <a:r>
              <a:rPr lang="en-US" sz="2800" dirty="0">
                <a:cs typeface="Calibri"/>
              </a:rPr>
              <a:t>Has no solid surface</a:t>
            </a:r>
          </a:p>
          <a:p>
            <a:pPr lvl="1"/>
            <a:r>
              <a:rPr lang="en-US" sz="2800" dirty="0">
                <a:cs typeface="Calibri"/>
              </a:rPr>
              <a:t>Composed of ¾ Hydrogen, ¼ Helium in the form of plasma</a:t>
            </a:r>
          </a:p>
          <a:p>
            <a:pPr lvl="1"/>
            <a:r>
              <a:rPr lang="en-US" sz="2800" dirty="0">
                <a:cs typeface="Calibri"/>
              </a:rPr>
              <a:t>Sun energy comes from nuclear fusion (Hydrogen into Helium)</a:t>
            </a:r>
          </a:p>
          <a:p>
            <a:pPr lvl="1"/>
            <a:r>
              <a:rPr lang="en-US" sz="2800" dirty="0">
                <a:cs typeface="Calibri"/>
              </a:rPr>
              <a:t>Gravity from the Sun keeps planets circling in their orbits</a:t>
            </a:r>
          </a:p>
        </p:txBody>
      </p:sp>
      <p:pic>
        <p:nvPicPr>
          <p:cNvPr id="4" name="Picture 5" descr="C30-07A-845813">
            <a:extLst>
              <a:ext uri="{FF2B5EF4-FFF2-40B4-BE49-F238E27FC236}">
                <a16:creationId xmlns:a16="http://schemas.microsoft.com/office/drawing/2014/main" id="{B24EFB20-B5DF-4566-A447-766D4F7DE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905250"/>
            <a:ext cx="56165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19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2-2: The Sun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8862"/>
            <a:ext cx="7067550" cy="522763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12000" dirty="0">
                <a:cs typeface="Calibri"/>
              </a:rPr>
              <a:t>The Sun’s Interior</a:t>
            </a:r>
          </a:p>
          <a:p>
            <a:pPr lvl="1"/>
            <a:r>
              <a:rPr lang="en-US" sz="12000" dirty="0">
                <a:cs typeface="Calibri"/>
              </a:rPr>
              <a:t>The core</a:t>
            </a:r>
          </a:p>
          <a:p>
            <a:pPr lvl="2"/>
            <a:r>
              <a:rPr lang="en-US" sz="12000" dirty="0">
                <a:cs typeface="Calibri"/>
              </a:rPr>
              <a:t>Inner most layer</a:t>
            </a:r>
          </a:p>
          <a:p>
            <a:pPr lvl="2"/>
            <a:r>
              <a:rPr lang="en-US" sz="12000" dirty="0">
                <a:cs typeface="Calibri"/>
              </a:rPr>
              <a:t>High pressure and temperature make fusion possible</a:t>
            </a:r>
          </a:p>
          <a:p>
            <a:pPr lvl="2"/>
            <a:r>
              <a:rPr lang="en-US" sz="12000" dirty="0">
                <a:cs typeface="Calibri"/>
              </a:rPr>
              <a:t>Fusion = Hydrogen fused into helium</a:t>
            </a:r>
          </a:p>
          <a:p>
            <a:pPr lvl="1"/>
            <a:r>
              <a:rPr lang="en-US" sz="12000" dirty="0">
                <a:cs typeface="Calibri"/>
              </a:rPr>
              <a:t>The radiative zone</a:t>
            </a:r>
          </a:p>
          <a:p>
            <a:pPr lvl="2"/>
            <a:r>
              <a:rPr lang="en-US" sz="12000" dirty="0">
                <a:cs typeface="Calibri"/>
              </a:rPr>
              <a:t>Energy leaves the core as electromagnetic radiation</a:t>
            </a:r>
          </a:p>
          <a:p>
            <a:pPr lvl="2"/>
            <a:r>
              <a:rPr lang="en-US" sz="12000" dirty="0">
                <a:cs typeface="Calibri"/>
              </a:rPr>
              <a:t>High density layer</a:t>
            </a:r>
          </a:p>
          <a:p>
            <a:pPr lvl="1"/>
            <a:r>
              <a:rPr lang="en-US" sz="12000" dirty="0">
                <a:cs typeface="Calibri"/>
              </a:rPr>
              <a:t>The convection zone</a:t>
            </a:r>
          </a:p>
          <a:p>
            <a:pPr lvl="2"/>
            <a:r>
              <a:rPr lang="en-US" sz="12000" dirty="0">
                <a:cs typeface="Calibri"/>
              </a:rPr>
              <a:t>Outer most interior layer</a:t>
            </a:r>
          </a:p>
          <a:p>
            <a:pPr lvl="2"/>
            <a:r>
              <a:rPr lang="en-US" sz="12000" dirty="0">
                <a:cs typeface="Calibri"/>
              </a:rPr>
              <a:t>Hot gases move toward the surface as cooler gases move down to the interior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7" descr="c195-07a-mss12">
            <a:extLst>
              <a:ext uri="{FF2B5EF4-FFF2-40B4-BE49-F238E27FC236}">
                <a16:creationId xmlns:a16="http://schemas.microsoft.com/office/drawing/2014/main" id="{C8252977-FDCA-4EF2-8262-1971E308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918096"/>
            <a:ext cx="3877023" cy="364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1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2-2: The Sun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7424"/>
            <a:ext cx="6210300" cy="54133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>
                <a:cs typeface="Calibri"/>
              </a:rPr>
              <a:t>The Sun’s Atmosphere</a:t>
            </a:r>
          </a:p>
          <a:p>
            <a:pPr lvl="1"/>
            <a:r>
              <a:rPr lang="en-US" sz="3200" dirty="0">
                <a:cs typeface="Calibri"/>
              </a:rPr>
              <a:t>The photosphere</a:t>
            </a:r>
          </a:p>
          <a:p>
            <a:pPr lvl="2"/>
            <a:r>
              <a:rPr lang="en-US" sz="2800" dirty="0">
                <a:cs typeface="Calibri"/>
              </a:rPr>
              <a:t>Apparent surface of a star </a:t>
            </a:r>
          </a:p>
          <a:p>
            <a:pPr lvl="2"/>
            <a:r>
              <a:rPr lang="en-US" sz="2800" dirty="0">
                <a:cs typeface="Calibri"/>
              </a:rPr>
              <a:t>Where light energy radiates into space</a:t>
            </a:r>
          </a:p>
          <a:p>
            <a:pPr lvl="1"/>
            <a:r>
              <a:rPr lang="en-US" sz="3200" dirty="0">
                <a:cs typeface="Calibri"/>
              </a:rPr>
              <a:t>The chromosphere</a:t>
            </a:r>
          </a:p>
          <a:p>
            <a:pPr lvl="2"/>
            <a:r>
              <a:rPr lang="en-US" sz="2800" dirty="0">
                <a:cs typeface="Calibri"/>
              </a:rPr>
              <a:t>The orange-red layer </a:t>
            </a:r>
          </a:p>
          <a:p>
            <a:pPr lvl="2"/>
            <a:r>
              <a:rPr lang="en-US" sz="2800" dirty="0">
                <a:cs typeface="Calibri"/>
              </a:rPr>
              <a:t>Above photosphere</a:t>
            </a:r>
          </a:p>
          <a:p>
            <a:pPr lvl="1"/>
            <a:r>
              <a:rPr lang="en-US" sz="3200" dirty="0">
                <a:cs typeface="Calibri"/>
              </a:rPr>
              <a:t>The corona</a:t>
            </a:r>
          </a:p>
          <a:p>
            <a:pPr lvl="2"/>
            <a:r>
              <a:rPr lang="en-US" sz="2800" dirty="0">
                <a:cs typeface="Calibri"/>
              </a:rPr>
              <a:t>Outermost layer</a:t>
            </a:r>
          </a:p>
          <a:p>
            <a:pPr lvl="2"/>
            <a:r>
              <a:rPr lang="en-US" sz="2800" dirty="0">
                <a:cs typeface="Calibri"/>
              </a:rPr>
              <a:t>White halo around the sun</a:t>
            </a:r>
          </a:p>
          <a:p>
            <a:pPr lvl="2"/>
            <a:r>
              <a:rPr lang="en-US" sz="2800" dirty="0">
                <a:cs typeface="Calibri"/>
              </a:rPr>
              <a:t>Streams electrically charged particles called the solar wind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5" descr="c195-07a-mss12b">
            <a:extLst>
              <a:ext uri="{FF2B5EF4-FFF2-40B4-BE49-F238E27FC236}">
                <a16:creationId xmlns:a16="http://schemas.microsoft.com/office/drawing/2014/main" id="{26D2F278-6112-4D59-8D49-7D4328B4B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49" y="1217613"/>
            <a:ext cx="4223757" cy="398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92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2-2: The Sun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750"/>
            <a:ext cx="7143750" cy="54483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>
                <a:cs typeface="Calibri"/>
              </a:rPr>
              <a:t>Features of the Sun</a:t>
            </a:r>
          </a:p>
          <a:p>
            <a:pPr lvl="1"/>
            <a:r>
              <a:rPr lang="en-US" sz="3200" dirty="0">
                <a:cs typeface="Calibri"/>
              </a:rPr>
              <a:t>Sunspots</a:t>
            </a:r>
          </a:p>
          <a:p>
            <a:pPr lvl="2"/>
            <a:r>
              <a:rPr lang="en-US" sz="2800" dirty="0">
                <a:cs typeface="Calibri"/>
              </a:rPr>
              <a:t>Cooler areas of plasma than area around them</a:t>
            </a:r>
          </a:p>
          <a:p>
            <a:pPr lvl="2"/>
            <a:r>
              <a:rPr lang="en-US" sz="2800" dirty="0">
                <a:cs typeface="Calibri"/>
              </a:rPr>
              <a:t>Move as the sun rotates</a:t>
            </a:r>
          </a:p>
          <a:p>
            <a:pPr lvl="2"/>
            <a:r>
              <a:rPr lang="en-US" sz="2800" dirty="0">
                <a:cs typeface="Calibri"/>
              </a:rPr>
              <a:t>Number varies every 11 years</a:t>
            </a:r>
          </a:p>
          <a:p>
            <a:pPr lvl="1"/>
            <a:r>
              <a:rPr lang="en-US" sz="3200" dirty="0">
                <a:cs typeface="Calibri"/>
              </a:rPr>
              <a:t>Prominences</a:t>
            </a:r>
          </a:p>
          <a:p>
            <a:pPr lvl="2"/>
            <a:r>
              <a:rPr lang="en-US" sz="2800" dirty="0">
                <a:cs typeface="Calibri"/>
              </a:rPr>
              <a:t>Loops of plasma that link sunspot regions</a:t>
            </a:r>
          </a:p>
          <a:p>
            <a:pPr lvl="1"/>
            <a:r>
              <a:rPr lang="en-US" sz="3200" dirty="0">
                <a:cs typeface="Calibri"/>
              </a:rPr>
              <a:t>Solar flares</a:t>
            </a:r>
          </a:p>
          <a:p>
            <a:pPr lvl="2"/>
            <a:r>
              <a:rPr lang="en-US" sz="2800" dirty="0">
                <a:cs typeface="Calibri"/>
              </a:rPr>
              <a:t>Loops in sunspot regions connect</a:t>
            </a:r>
          </a:p>
          <a:p>
            <a:pPr lvl="2"/>
            <a:r>
              <a:rPr lang="en-US" sz="2800" dirty="0">
                <a:cs typeface="Calibri"/>
              </a:rPr>
              <a:t>Sudden increase in brightness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B59DE-1822-41F9-9B4A-E74E7DE5A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516" y="681037"/>
            <a:ext cx="2443134" cy="3000200"/>
          </a:xfrm>
          <a:prstGeom prst="rect">
            <a:avLst/>
          </a:prstGeom>
        </p:spPr>
      </p:pic>
      <p:pic>
        <p:nvPicPr>
          <p:cNvPr id="5" name="Picture 6" descr="C195-CPT-03P">
            <a:extLst>
              <a:ext uri="{FF2B5EF4-FFF2-40B4-BE49-F238E27FC236}">
                <a16:creationId xmlns:a16="http://schemas.microsoft.com/office/drawing/2014/main" id="{40013FF3-381D-45AF-A600-6A17CA02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06775"/>
            <a:ext cx="3810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2-3: Learning About the Universe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47750"/>
            <a:ext cx="7962900" cy="5581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cs typeface="Calibri"/>
              </a:rPr>
              <a:t>Using the Electromagnetic Spectrum</a:t>
            </a:r>
          </a:p>
          <a:p>
            <a:pPr lvl="1"/>
            <a:r>
              <a:rPr lang="en-US" sz="2800" dirty="0">
                <a:cs typeface="Calibri"/>
              </a:rPr>
              <a:t>All objects in space give off electromagnetic radiation</a:t>
            </a:r>
          </a:p>
          <a:p>
            <a:pPr lvl="1"/>
            <a:r>
              <a:rPr lang="en-US" sz="2800" dirty="0">
                <a:cs typeface="Calibri"/>
              </a:rPr>
              <a:t>Astronomers use instruments that can detect electromagnetic radiation</a:t>
            </a:r>
          </a:p>
          <a:p>
            <a:r>
              <a:rPr lang="en-US" sz="3200" dirty="0">
                <a:cs typeface="Calibri"/>
              </a:rPr>
              <a:t>Visible Light</a:t>
            </a:r>
          </a:p>
          <a:p>
            <a:pPr lvl="1"/>
            <a:r>
              <a:rPr lang="en-US" sz="2800" dirty="0">
                <a:cs typeface="Calibri"/>
              </a:rPr>
              <a:t>Light you can see, visible light spectrum (ROY G. BIV)</a:t>
            </a:r>
          </a:p>
          <a:p>
            <a:r>
              <a:rPr lang="en-US" sz="3200" dirty="0">
                <a:cs typeface="Calibri"/>
              </a:rPr>
              <a:t>Other Forms</a:t>
            </a:r>
          </a:p>
          <a:p>
            <a:pPr lvl="1"/>
            <a:r>
              <a:rPr lang="en-US" sz="2800" dirty="0">
                <a:cs typeface="Calibri"/>
              </a:rPr>
              <a:t>Most electromagnetic radiation is invisible to the human eye</a:t>
            </a:r>
          </a:p>
        </p:txBody>
      </p:sp>
    </p:spTree>
    <p:extLst>
      <p:ext uri="{BB962C8B-B14F-4D97-AF65-F5344CB8AC3E}">
        <p14:creationId xmlns:p14="http://schemas.microsoft.com/office/powerpoint/2010/main" val="2619636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BA00A4-3F37-4D8C-9DA4-19761D81D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08" y="838200"/>
            <a:ext cx="9774383" cy="50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9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2-1: Solar System 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2195"/>
            <a:ext cx="5772150" cy="504570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600" dirty="0">
                <a:cs typeface="Calibri"/>
              </a:rPr>
              <a:t>Understanding the Solar System</a:t>
            </a:r>
          </a:p>
          <a:p>
            <a:pPr lvl="1"/>
            <a:r>
              <a:rPr lang="en-US" sz="3200" dirty="0">
                <a:cs typeface="Calibri"/>
              </a:rPr>
              <a:t>The solar system consists of the sun, planets, their moons, and a variety of smaller objects.</a:t>
            </a:r>
          </a:p>
          <a:p>
            <a:pPr lvl="1"/>
            <a:r>
              <a:rPr lang="en-US" sz="3200" dirty="0">
                <a:cs typeface="Calibri"/>
              </a:rPr>
              <a:t>Each object in the solar system has its own unique features</a:t>
            </a:r>
          </a:p>
          <a:p>
            <a:pPr lvl="1"/>
            <a:r>
              <a:rPr lang="en-US" sz="3200" dirty="0">
                <a:cs typeface="Calibri"/>
              </a:rPr>
              <a:t>The sun is at the center of our solar system. Its gravity keeps the other objects orbiting around 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B6EA6-F7A3-4DD3-A750-292DE2A48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0" y="2337758"/>
            <a:ext cx="5086350" cy="300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1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2-3: Learning About the Universe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8020050" cy="52197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300" dirty="0">
                <a:cs typeface="Calibri"/>
              </a:rPr>
              <a:t>Optical Telescopes</a:t>
            </a:r>
          </a:p>
          <a:p>
            <a:pPr lvl="1"/>
            <a:r>
              <a:rPr lang="en-US" sz="3900" dirty="0">
                <a:cs typeface="Calibri"/>
              </a:rPr>
              <a:t>Use visible light</a:t>
            </a:r>
          </a:p>
          <a:p>
            <a:pPr lvl="1"/>
            <a:r>
              <a:rPr lang="en-US" sz="3900" dirty="0">
                <a:cs typeface="Calibri"/>
              </a:rPr>
              <a:t>Use lenses or mirrors to magnify and see distant objects</a:t>
            </a:r>
          </a:p>
          <a:p>
            <a:r>
              <a:rPr lang="en-US" sz="4300" dirty="0">
                <a:cs typeface="Calibri"/>
              </a:rPr>
              <a:t>Other Telescopes and Observatories</a:t>
            </a:r>
          </a:p>
          <a:p>
            <a:pPr lvl="1"/>
            <a:r>
              <a:rPr lang="en-US" sz="3900" dirty="0">
                <a:cs typeface="Calibri"/>
              </a:rPr>
              <a:t>Use other forms of electromagnetic radiation</a:t>
            </a:r>
          </a:p>
          <a:p>
            <a:pPr lvl="1"/>
            <a:r>
              <a:rPr lang="en-US" sz="3900" dirty="0">
                <a:cs typeface="Calibri"/>
              </a:rPr>
              <a:t>Radio telescopes</a:t>
            </a:r>
          </a:p>
          <a:p>
            <a:pPr lvl="1"/>
            <a:r>
              <a:rPr lang="en-US" sz="3900" dirty="0">
                <a:cs typeface="Calibri"/>
              </a:rPr>
              <a:t>Infrared telescopes</a:t>
            </a:r>
          </a:p>
          <a:p>
            <a:pPr lvl="1"/>
            <a:r>
              <a:rPr lang="en-US" sz="3900" dirty="0">
                <a:cs typeface="Calibri"/>
              </a:rPr>
              <a:t>X-ray telescopes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11" descr="C190-CPT-01P">
            <a:extLst>
              <a:ext uri="{FF2B5EF4-FFF2-40B4-BE49-F238E27FC236}">
                <a16:creationId xmlns:a16="http://schemas.microsoft.com/office/drawing/2014/main" id="{7C5A1CAB-8E98-4139-B5CD-517EF5127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4" y="112395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190-CPT-02P">
            <a:extLst>
              <a:ext uri="{FF2B5EF4-FFF2-40B4-BE49-F238E27FC236}">
                <a16:creationId xmlns:a16="http://schemas.microsoft.com/office/drawing/2014/main" id="{96365732-C317-40CD-B9D8-D63E87BAE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4" y="3661932"/>
            <a:ext cx="2305050" cy="256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5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8D8D4B-0936-4631-BFF6-AEA2332B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590550"/>
            <a:ext cx="3467100" cy="3448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50D74-0233-4D26-9B9E-82254D463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3028950"/>
            <a:ext cx="5353050" cy="3448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DB70A6-2307-4ABE-B0B4-190E882B4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50" y="590550"/>
            <a:ext cx="34671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35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2-3: Learning About the Universe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8020050" cy="54864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4100" dirty="0">
                <a:cs typeface="Calibri"/>
              </a:rPr>
              <a:t>Exploring Space</a:t>
            </a:r>
          </a:p>
          <a:p>
            <a:pPr lvl="1"/>
            <a:r>
              <a:rPr lang="en-US" sz="3600" dirty="0">
                <a:cs typeface="Calibri"/>
              </a:rPr>
              <a:t>Sputnik – 1957</a:t>
            </a:r>
          </a:p>
          <a:p>
            <a:pPr lvl="1"/>
            <a:r>
              <a:rPr lang="en-US" sz="3600" dirty="0">
                <a:cs typeface="Calibri"/>
              </a:rPr>
              <a:t>Explorer I – 1958</a:t>
            </a:r>
          </a:p>
          <a:p>
            <a:pPr lvl="1"/>
            <a:r>
              <a:rPr lang="en-US" sz="3600" dirty="0">
                <a:cs typeface="Calibri"/>
              </a:rPr>
              <a:t>1</a:t>
            </a:r>
            <a:r>
              <a:rPr lang="en-US" sz="3600" baseline="30000" dirty="0">
                <a:cs typeface="Calibri"/>
              </a:rPr>
              <a:t>st</a:t>
            </a:r>
            <a:r>
              <a:rPr lang="en-US" sz="3600" dirty="0">
                <a:cs typeface="Calibri"/>
              </a:rPr>
              <a:t> Man to Orbit the Earth - 1961</a:t>
            </a:r>
          </a:p>
          <a:p>
            <a:pPr lvl="1"/>
            <a:r>
              <a:rPr lang="en-US" sz="3600" dirty="0">
                <a:cs typeface="Calibri"/>
              </a:rPr>
              <a:t>Mariner 2 to Venus – 1962</a:t>
            </a:r>
          </a:p>
          <a:p>
            <a:pPr lvl="1"/>
            <a:r>
              <a:rPr lang="en-US" sz="3600" dirty="0">
                <a:cs typeface="Calibri"/>
              </a:rPr>
              <a:t>Moon Landing - 1969</a:t>
            </a:r>
          </a:p>
          <a:p>
            <a:pPr lvl="1"/>
            <a:r>
              <a:rPr lang="en-US" sz="3600" dirty="0">
                <a:cs typeface="Calibri"/>
              </a:rPr>
              <a:t>Skylab – 1973</a:t>
            </a:r>
          </a:p>
          <a:p>
            <a:pPr lvl="1"/>
            <a:r>
              <a:rPr lang="en-US" sz="3600" dirty="0">
                <a:cs typeface="Calibri"/>
              </a:rPr>
              <a:t>Voyager I &amp; 2 – 1977</a:t>
            </a:r>
          </a:p>
          <a:p>
            <a:pPr lvl="1"/>
            <a:r>
              <a:rPr lang="en-US" sz="3600" dirty="0">
                <a:cs typeface="Calibri"/>
              </a:rPr>
              <a:t>The Space Shuttle – 1981</a:t>
            </a:r>
          </a:p>
          <a:p>
            <a:pPr lvl="1"/>
            <a:r>
              <a:rPr lang="en-US" sz="3600" dirty="0">
                <a:cs typeface="Calibri"/>
              </a:rPr>
              <a:t>Hubble Space Telescope – 1990</a:t>
            </a:r>
          </a:p>
          <a:p>
            <a:pPr lvl="1"/>
            <a:r>
              <a:rPr lang="en-US" sz="3600" dirty="0">
                <a:cs typeface="Calibri"/>
              </a:rPr>
              <a:t>Cassini-Huygens – 1997</a:t>
            </a:r>
          </a:p>
          <a:p>
            <a:pPr lvl="1"/>
            <a:r>
              <a:rPr lang="en-US" sz="3600" dirty="0">
                <a:cs typeface="Calibri"/>
              </a:rPr>
              <a:t>International Space Station – 1998</a:t>
            </a:r>
          </a:p>
          <a:p>
            <a:pPr lvl="1"/>
            <a:r>
              <a:rPr lang="en-US" sz="3600" dirty="0">
                <a:cs typeface="Calibri"/>
              </a:rPr>
              <a:t>Mars Exploration – 2003</a:t>
            </a:r>
          </a:p>
          <a:p>
            <a:pPr lvl="1"/>
            <a:r>
              <a:rPr lang="en-US" sz="3600" dirty="0">
                <a:cs typeface="Calibri"/>
              </a:rPr>
              <a:t>Spitzer Space Telescope – 2003</a:t>
            </a:r>
          </a:p>
          <a:p>
            <a:pPr lvl="1"/>
            <a:r>
              <a:rPr lang="en-US" sz="3600" dirty="0">
                <a:cs typeface="Calibri"/>
              </a:rPr>
              <a:t>Voyager 1 Leaves the Solar System – 2012</a:t>
            </a:r>
          </a:p>
          <a:p>
            <a:pPr lvl="1"/>
            <a:r>
              <a:rPr lang="en-US" sz="3600" dirty="0">
                <a:cs typeface="Calibri"/>
              </a:rPr>
              <a:t>Kepler - 2009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04592E-1C85-45DE-96A8-4A22D9DD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77" y="2076287"/>
            <a:ext cx="3875904" cy="2585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25B55-9687-42DC-8626-AF854AE0D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664" y="809318"/>
            <a:ext cx="2480616" cy="2619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C9F37-059B-4F64-BC9B-271DE46BF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099" y="4380028"/>
            <a:ext cx="3343179" cy="221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4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8020050" cy="567690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4300" dirty="0">
                <a:cs typeface="Calibri"/>
              </a:rPr>
              <a:t>Formation and Development of Stars</a:t>
            </a:r>
          </a:p>
          <a:p>
            <a:pPr lvl="1"/>
            <a:r>
              <a:rPr lang="en-US" sz="3900" dirty="0">
                <a:cs typeface="Calibri"/>
              </a:rPr>
              <a:t>Stars form, change over their life span and eventually die</a:t>
            </a:r>
          </a:p>
          <a:p>
            <a:pPr lvl="1"/>
            <a:r>
              <a:rPr lang="en-US" sz="3900" dirty="0">
                <a:cs typeface="Calibri"/>
              </a:rPr>
              <a:t>How long a star lives depends on its mass</a:t>
            </a:r>
          </a:p>
          <a:p>
            <a:pPr lvl="1"/>
            <a:r>
              <a:rPr lang="en-US" sz="3900" dirty="0">
                <a:cs typeface="Calibri"/>
              </a:rPr>
              <a:t>Steps of Star Formation</a:t>
            </a:r>
          </a:p>
          <a:p>
            <a:pPr lvl="2"/>
            <a:r>
              <a:rPr lang="en-US" sz="3500" dirty="0">
                <a:cs typeface="Calibri"/>
              </a:rPr>
              <a:t>Nebula</a:t>
            </a:r>
          </a:p>
          <a:p>
            <a:pPr lvl="3"/>
            <a:r>
              <a:rPr lang="en-US" sz="3000" dirty="0">
                <a:cs typeface="Calibri"/>
              </a:rPr>
              <a:t>Birthplace of stars</a:t>
            </a:r>
          </a:p>
          <a:p>
            <a:pPr lvl="3"/>
            <a:r>
              <a:rPr lang="en-US" sz="3000" dirty="0">
                <a:cs typeface="Calibri"/>
              </a:rPr>
              <a:t>Large cloud of gas and dust, cold</a:t>
            </a:r>
          </a:p>
          <a:p>
            <a:pPr lvl="2"/>
            <a:r>
              <a:rPr lang="en-US" sz="3500" dirty="0" err="1">
                <a:cs typeface="Calibri"/>
              </a:rPr>
              <a:t>Protostar</a:t>
            </a:r>
            <a:endParaRPr lang="en-US" sz="3500" dirty="0">
              <a:cs typeface="Calibri"/>
            </a:endParaRPr>
          </a:p>
          <a:p>
            <a:pPr lvl="3"/>
            <a:r>
              <a:rPr lang="en-US" sz="3000" dirty="0">
                <a:cs typeface="Calibri"/>
              </a:rPr>
              <a:t>Gravity pulls the gas and dust into dense parts</a:t>
            </a:r>
          </a:p>
          <a:p>
            <a:pPr lvl="3"/>
            <a:r>
              <a:rPr lang="en-US" sz="3000" dirty="0">
                <a:cs typeface="Calibri"/>
              </a:rPr>
              <a:t>Densest parts start to  heat up</a:t>
            </a:r>
          </a:p>
          <a:p>
            <a:pPr lvl="3"/>
            <a:r>
              <a:rPr lang="en-US" sz="3000" dirty="0">
                <a:cs typeface="Calibri"/>
              </a:rPr>
              <a:t>Temperature will continue to increase until nuclear fusion starts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5E0B7-683C-402F-AEF0-43FEBF7C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362" y="2300289"/>
            <a:ext cx="2557376" cy="1985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1A033-3AAF-425A-AE52-13F99C9C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362" y="4362451"/>
            <a:ext cx="2557376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35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52" y="1047750"/>
            <a:ext cx="8020050" cy="521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cs typeface="Calibri"/>
              </a:rPr>
              <a:t>Life Span</a:t>
            </a:r>
          </a:p>
          <a:p>
            <a:pPr lvl="1"/>
            <a:r>
              <a:rPr lang="en-US" sz="3200" dirty="0">
                <a:cs typeface="Calibri"/>
              </a:rPr>
              <a:t>Stars enter the Main Sequence once they are able to fuse hydrogen into helium</a:t>
            </a:r>
          </a:p>
          <a:p>
            <a:pPr lvl="1"/>
            <a:r>
              <a:rPr lang="en-US" sz="3200" dirty="0">
                <a:cs typeface="Calibri"/>
              </a:rPr>
              <a:t>How long a star stays on the main sequence is determined by its mass</a:t>
            </a:r>
          </a:p>
          <a:p>
            <a:pPr lvl="1"/>
            <a:r>
              <a:rPr lang="en-US" sz="3200" dirty="0">
                <a:cs typeface="Calibri"/>
              </a:rPr>
              <a:t>More mass = more fuel = longer life span</a:t>
            </a:r>
          </a:p>
          <a:p>
            <a:pPr lvl="1"/>
            <a:r>
              <a:rPr lang="en-US" sz="3200" dirty="0">
                <a:cs typeface="Calibri"/>
              </a:rPr>
              <a:t>Less mass = less fuel = shorter life span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1540E-6459-4BCC-8A10-D0FD3078E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92" y="1738312"/>
            <a:ext cx="3495956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40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52" y="1047750"/>
            <a:ext cx="7090048" cy="521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cs typeface="Calibri"/>
              </a:rPr>
              <a:t>Life Span </a:t>
            </a:r>
            <a:r>
              <a:rPr lang="en-US" sz="4000" dirty="0" err="1">
                <a:cs typeface="Calibri"/>
              </a:rPr>
              <a:t>cnt’d</a:t>
            </a:r>
            <a:endParaRPr lang="en-US" sz="4000" dirty="0">
              <a:cs typeface="Calibri"/>
            </a:endParaRPr>
          </a:p>
          <a:p>
            <a:pPr lvl="1"/>
            <a:r>
              <a:rPr lang="en-US" altLang="en-US" sz="2800" dirty="0"/>
              <a:t>When a star’s hydrogen supply is nearly gone, the star leaves the main sequence and begins the next stage </a:t>
            </a:r>
            <a:br>
              <a:rPr lang="en-US" altLang="en-US" sz="2800" dirty="0"/>
            </a:br>
            <a:r>
              <a:rPr lang="en-US" altLang="en-US" sz="2800" dirty="0"/>
              <a:t>of its life cycle</a:t>
            </a:r>
          </a:p>
          <a:p>
            <a:pPr lvl="1"/>
            <a:r>
              <a:rPr lang="en-US" sz="2800" dirty="0">
                <a:cs typeface="Calibri"/>
              </a:rPr>
              <a:t>Red Giant </a:t>
            </a:r>
          </a:p>
          <a:p>
            <a:pPr lvl="2"/>
            <a:r>
              <a:rPr lang="en-US" sz="2400" dirty="0">
                <a:cs typeface="Calibri"/>
              </a:rPr>
              <a:t>When the star runs out of fuel,  gravity makes the core shrink and heat up. The outer layers expand. </a:t>
            </a:r>
          </a:p>
          <a:p>
            <a:pPr lvl="2"/>
            <a:r>
              <a:rPr lang="en-US" sz="2400" dirty="0">
                <a:cs typeface="Calibri"/>
              </a:rPr>
              <a:t>The star will begin to fuse helium into carbon</a:t>
            </a:r>
          </a:p>
          <a:p>
            <a:pPr lvl="2"/>
            <a:r>
              <a:rPr lang="en-US" sz="2400" dirty="0">
                <a:cs typeface="Calibri"/>
              </a:rPr>
              <a:t>The Red giant will collapse and expand again and again as the star tries to fuse carbon, and other elements</a:t>
            </a:r>
          </a:p>
          <a:p>
            <a:pPr lvl="1"/>
            <a:endParaRPr lang="en-US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5440B-C343-487C-A829-4E400A76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354" y="3160713"/>
            <a:ext cx="2990046" cy="275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68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294CD3-4D9F-479A-B59B-7F7957E84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5" t="17222" r="18906" b="5833"/>
          <a:stretch/>
        </p:blipFill>
        <p:spPr>
          <a:xfrm>
            <a:off x="1819275" y="433209"/>
            <a:ext cx="8553450" cy="59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42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6934200" cy="55054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000" dirty="0">
                <a:cs typeface="Calibri"/>
              </a:rPr>
              <a:t>Life Cycle </a:t>
            </a:r>
            <a:r>
              <a:rPr lang="en-US" sz="4000" dirty="0" err="1">
                <a:cs typeface="Calibri"/>
              </a:rPr>
              <a:t>Cnt’d</a:t>
            </a:r>
            <a:endParaRPr lang="en-US" sz="4000" dirty="0">
              <a:cs typeface="Calibri"/>
            </a:endParaRPr>
          </a:p>
          <a:p>
            <a:pPr lvl="1"/>
            <a:r>
              <a:rPr lang="en-US" sz="3600" dirty="0">
                <a:cs typeface="Calibri"/>
              </a:rPr>
              <a:t>Low &amp; Medium Mass Stars</a:t>
            </a:r>
          </a:p>
          <a:p>
            <a:pPr lvl="2"/>
            <a:r>
              <a:rPr lang="en-US" sz="3200" dirty="0">
                <a:cs typeface="Calibri"/>
              </a:rPr>
              <a:t>Planetary Nebulas</a:t>
            </a:r>
          </a:p>
          <a:p>
            <a:pPr lvl="3"/>
            <a:r>
              <a:rPr lang="en-US" sz="2800" dirty="0">
                <a:cs typeface="Calibri"/>
              </a:rPr>
              <a:t>Outer layers of red giant expand even bigger</a:t>
            </a:r>
          </a:p>
          <a:p>
            <a:pPr lvl="3"/>
            <a:r>
              <a:rPr lang="en-US" sz="2800" dirty="0">
                <a:cs typeface="Calibri"/>
              </a:rPr>
              <a:t>Layers drift into space forming a glowing cloud of gas</a:t>
            </a:r>
          </a:p>
          <a:p>
            <a:pPr lvl="2"/>
            <a:r>
              <a:rPr lang="en-US" sz="3200" dirty="0">
                <a:cs typeface="Calibri"/>
              </a:rPr>
              <a:t>White Dwarfs</a:t>
            </a:r>
          </a:p>
          <a:p>
            <a:pPr lvl="3"/>
            <a:r>
              <a:rPr lang="en-US" sz="2800" dirty="0">
                <a:cs typeface="Calibri"/>
              </a:rPr>
              <a:t>Once layers of planetary nebula drift away</a:t>
            </a:r>
          </a:p>
          <a:p>
            <a:pPr lvl="3"/>
            <a:r>
              <a:rPr lang="en-US" sz="2800" dirty="0">
                <a:cs typeface="Calibri"/>
              </a:rPr>
              <a:t>Blue-white core of star is left to cool</a:t>
            </a:r>
          </a:p>
          <a:p>
            <a:pPr lvl="3"/>
            <a:r>
              <a:rPr lang="en-US" sz="2800" dirty="0">
                <a:cs typeface="Calibri"/>
              </a:rPr>
              <a:t>White dwarfs are very dense </a:t>
            </a:r>
          </a:p>
          <a:p>
            <a:pPr lvl="3"/>
            <a:r>
              <a:rPr lang="en-US" sz="2800" dirty="0">
                <a:cs typeface="Calibri"/>
              </a:rPr>
              <a:t>After billions of years, the white dwarf will cool to a black dwarf</a:t>
            </a:r>
          </a:p>
          <a:p>
            <a:pPr lvl="2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9F864-15CC-4C94-A336-AA978113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0" y="1674813"/>
            <a:ext cx="2514600" cy="188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E5E5C0-4E1F-4320-9B8A-A595728DF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0" y="4092910"/>
            <a:ext cx="23431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6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7143750" cy="521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cs typeface="Calibri"/>
              </a:rPr>
              <a:t>Life Cycle </a:t>
            </a:r>
            <a:r>
              <a:rPr lang="en-US" sz="4000" dirty="0" err="1">
                <a:cs typeface="Calibri"/>
              </a:rPr>
              <a:t>Cnt’d</a:t>
            </a:r>
            <a:r>
              <a:rPr lang="en-US" sz="4000" dirty="0">
                <a:cs typeface="Calibri"/>
              </a:rPr>
              <a:t> </a:t>
            </a:r>
          </a:p>
          <a:p>
            <a:pPr lvl="1"/>
            <a:r>
              <a:rPr lang="en-US" sz="3600" dirty="0">
                <a:cs typeface="Calibri"/>
              </a:rPr>
              <a:t>Massive and Super Massive Stars</a:t>
            </a:r>
          </a:p>
          <a:p>
            <a:pPr lvl="2"/>
            <a:r>
              <a:rPr lang="en-US" sz="3200" dirty="0">
                <a:cs typeface="Calibri"/>
              </a:rPr>
              <a:t>Supernovas</a:t>
            </a:r>
          </a:p>
          <a:p>
            <a:pPr lvl="3"/>
            <a:r>
              <a:rPr lang="en-US" sz="2800" dirty="0">
                <a:cs typeface="Calibri"/>
              </a:rPr>
              <a:t>During red giant stage, massive stars fuse heavier and heavier elements</a:t>
            </a:r>
          </a:p>
          <a:p>
            <a:pPr lvl="3"/>
            <a:r>
              <a:rPr lang="en-US" sz="2800" dirty="0">
                <a:cs typeface="Calibri"/>
              </a:rPr>
              <a:t>After red giant stage, the star collapses under the force of gravity</a:t>
            </a:r>
          </a:p>
          <a:p>
            <a:pPr lvl="3"/>
            <a:r>
              <a:rPr lang="en-US" sz="2800" dirty="0">
                <a:cs typeface="Calibri"/>
              </a:rPr>
              <a:t>This creates an large explosion that creates even heavier elements</a:t>
            </a:r>
          </a:p>
          <a:p>
            <a:pPr lvl="3"/>
            <a:r>
              <a:rPr lang="en-US" sz="2800" dirty="0">
                <a:cs typeface="Calibri"/>
              </a:rPr>
              <a:t>This sends these elements out into the universe</a:t>
            </a:r>
          </a:p>
          <a:p>
            <a:pPr lvl="2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A644F-EAC8-45D4-8583-760A48979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2901951"/>
            <a:ext cx="3810000" cy="28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35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6934200" cy="52197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>
                <a:cs typeface="Calibri"/>
              </a:rPr>
              <a:t>Life Cycle </a:t>
            </a:r>
            <a:r>
              <a:rPr lang="en-US" sz="3600" dirty="0" err="1">
                <a:cs typeface="Calibri"/>
              </a:rPr>
              <a:t>Cnt’d</a:t>
            </a:r>
            <a:r>
              <a:rPr lang="en-US" sz="3600" dirty="0">
                <a:cs typeface="Calibri"/>
              </a:rPr>
              <a:t> </a:t>
            </a:r>
          </a:p>
          <a:p>
            <a:pPr lvl="1"/>
            <a:r>
              <a:rPr lang="en-US" sz="3200" dirty="0">
                <a:cs typeface="Calibri"/>
              </a:rPr>
              <a:t>Neutron Stars</a:t>
            </a:r>
          </a:p>
          <a:p>
            <a:pPr lvl="2"/>
            <a:r>
              <a:rPr lang="en-US" sz="2800" dirty="0">
                <a:cs typeface="Calibri"/>
              </a:rPr>
              <a:t>Some material from the exploding star is left</a:t>
            </a:r>
          </a:p>
          <a:p>
            <a:pPr lvl="2"/>
            <a:r>
              <a:rPr lang="en-US" sz="2800" dirty="0">
                <a:cs typeface="Calibri"/>
              </a:rPr>
              <a:t>Smaller and denser than white dwarfs</a:t>
            </a:r>
          </a:p>
          <a:p>
            <a:pPr lvl="1"/>
            <a:r>
              <a:rPr lang="en-US" sz="3200" dirty="0">
                <a:cs typeface="Calibri"/>
              </a:rPr>
              <a:t>Pulsars</a:t>
            </a:r>
          </a:p>
          <a:p>
            <a:pPr lvl="2"/>
            <a:r>
              <a:rPr lang="en-US" sz="2800" dirty="0">
                <a:cs typeface="Calibri"/>
              </a:rPr>
              <a:t>A spinning neutron star</a:t>
            </a:r>
          </a:p>
          <a:p>
            <a:pPr lvl="2"/>
            <a:r>
              <a:rPr lang="en-US" sz="2800" dirty="0">
                <a:cs typeface="Calibri"/>
              </a:rPr>
              <a:t>Emit radio wave pulses</a:t>
            </a:r>
          </a:p>
          <a:p>
            <a:pPr lvl="1"/>
            <a:r>
              <a:rPr lang="en-US" sz="3200" dirty="0">
                <a:cs typeface="Calibri"/>
              </a:rPr>
              <a:t>Black Holes</a:t>
            </a:r>
          </a:p>
          <a:p>
            <a:pPr lvl="2"/>
            <a:r>
              <a:rPr lang="en-US" sz="2800" dirty="0">
                <a:cs typeface="Calibri"/>
              </a:rPr>
              <a:t>Most massive stars</a:t>
            </a:r>
          </a:p>
          <a:p>
            <a:pPr lvl="2"/>
            <a:r>
              <a:rPr lang="en-US" sz="2800" dirty="0">
                <a:cs typeface="Calibri"/>
              </a:rPr>
              <a:t>An object with gravity so strong that nothing, not even light, can escape</a:t>
            </a: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6A610-11D0-4F6B-BABD-4C14F80EC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538" y="689768"/>
            <a:ext cx="2252662" cy="224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0BEBF8-C2A0-471E-8569-DEF61712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377283"/>
            <a:ext cx="2252662" cy="2252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EC16DD-B00C-4DE5-8989-37B6CE608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62" t="53230" b="-377"/>
          <a:stretch/>
        </p:blipFill>
        <p:spPr>
          <a:xfrm>
            <a:off x="9189244" y="4324350"/>
            <a:ext cx="2381250" cy="18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1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2-1: Solar System 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9650"/>
            <a:ext cx="10515600" cy="51673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cs typeface="Calibri"/>
              </a:rPr>
              <a:t>Distances in the Solar System</a:t>
            </a:r>
          </a:p>
          <a:p>
            <a:pPr lvl="1"/>
            <a:r>
              <a:rPr lang="en-US" sz="2800" dirty="0">
                <a:cs typeface="Calibri"/>
              </a:rPr>
              <a:t>Distances in the Solar System are really large</a:t>
            </a:r>
          </a:p>
          <a:p>
            <a:pPr lvl="1"/>
            <a:r>
              <a:rPr lang="en-US" sz="2800" dirty="0">
                <a:cs typeface="Calibri"/>
              </a:rPr>
              <a:t>Scientists use astronomical units, or AUs, instead of meters or kilometers</a:t>
            </a:r>
          </a:p>
          <a:p>
            <a:pPr lvl="1"/>
            <a:r>
              <a:rPr lang="en-US" sz="2800" dirty="0">
                <a:cs typeface="Calibri"/>
              </a:rPr>
              <a:t>One astronomical unit, AU, is the average distance between the center of the sun and the center of the Earth.</a:t>
            </a:r>
          </a:p>
        </p:txBody>
      </p:sp>
      <p:pic>
        <p:nvPicPr>
          <p:cNvPr id="4" name="Picture 5" descr="c194_table1">
            <a:extLst>
              <a:ext uri="{FF2B5EF4-FFF2-40B4-BE49-F238E27FC236}">
                <a16:creationId xmlns:a16="http://schemas.microsoft.com/office/drawing/2014/main" id="{756CDE7F-BF1D-4263-86D9-80DB2A0D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593306"/>
            <a:ext cx="4953000" cy="305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C0B20-91B5-44D7-AA71-3AF1707E6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3973421"/>
            <a:ext cx="573405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3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6400800" cy="521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cs typeface="Calibri"/>
              </a:rPr>
              <a:t>Star Properties</a:t>
            </a:r>
          </a:p>
          <a:p>
            <a:pPr lvl="1"/>
            <a:r>
              <a:rPr lang="en-US" sz="3200" dirty="0">
                <a:cs typeface="Calibri"/>
              </a:rPr>
              <a:t>Astronomers classify stars according to their physical characteristics</a:t>
            </a:r>
          </a:p>
          <a:p>
            <a:pPr lvl="1"/>
            <a:r>
              <a:rPr lang="en-US" sz="3200" dirty="0">
                <a:cs typeface="Calibri"/>
              </a:rPr>
              <a:t>Color and Temperature</a:t>
            </a:r>
          </a:p>
          <a:p>
            <a:pPr lvl="2"/>
            <a:r>
              <a:rPr lang="en-US" sz="2800" dirty="0">
                <a:cs typeface="Calibri"/>
              </a:rPr>
              <a:t>Color indicates temperature</a:t>
            </a:r>
          </a:p>
          <a:p>
            <a:pPr lvl="2"/>
            <a:r>
              <a:rPr lang="en-US" sz="2800" dirty="0">
                <a:cs typeface="Calibri"/>
              </a:rPr>
              <a:t>Red</a:t>
            </a:r>
          </a:p>
          <a:p>
            <a:pPr lvl="2"/>
            <a:r>
              <a:rPr lang="en-US" sz="2800" dirty="0">
                <a:cs typeface="Calibri"/>
              </a:rPr>
              <a:t>Yellow</a:t>
            </a:r>
          </a:p>
          <a:p>
            <a:pPr lvl="2"/>
            <a:r>
              <a:rPr lang="en-US" sz="2800" dirty="0">
                <a:cs typeface="Calibri"/>
              </a:rPr>
              <a:t>White</a:t>
            </a:r>
          </a:p>
          <a:p>
            <a:pPr lvl="2"/>
            <a:r>
              <a:rPr lang="en-US" sz="2800" dirty="0">
                <a:cs typeface="Calibri"/>
              </a:rPr>
              <a:t>Blue</a:t>
            </a:r>
          </a:p>
          <a:p>
            <a:pPr lvl="1"/>
            <a:r>
              <a:rPr lang="en-US" sz="3200" dirty="0">
                <a:cs typeface="Calibri"/>
              </a:rPr>
              <a:t>Size</a:t>
            </a:r>
            <a:endParaRPr lang="en-US" sz="2800" dirty="0">
              <a:cs typeface="Calibri"/>
            </a:endParaRP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3103F-E96B-4595-BB65-511A7DC74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1325563"/>
            <a:ext cx="4533900" cy="454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10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6400800" cy="521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cs typeface="Calibri"/>
              </a:rPr>
              <a:t>Star Properties</a:t>
            </a:r>
          </a:p>
          <a:p>
            <a:pPr lvl="1"/>
            <a:r>
              <a:rPr lang="en-US" sz="3200" dirty="0">
                <a:cs typeface="Calibri"/>
              </a:rPr>
              <a:t>Chemical Composition</a:t>
            </a:r>
          </a:p>
          <a:p>
            <a:pPr lvl="2"/>
            <a:r>
              <a:rPr lang="en-US" sz="2800" dirty="0">
                <a:cs typeface="Calibri"/>
              </a:rPr>
              <a:t>Astronomers use spectrographs to determine what stars are made of</a:t>
            </a:r>
          </a:p>
          <a:p>
            <a:pPr lvl="2"/>
            <a:r>
              <a:rPr lang="en-US" sz="2800" dirty="0">
                <a:cs typeface="Calibri"/>
              </a:rPr>
              <a:t>Spectrograph breaks light into colors (a spectra)</a:t>
            </a:r>
          </a:p>
          <a:p>
            <a:pPr lvl="2"/>
            <a:r>
              <a:rPr lang="en-US" sz="2800" dirty="0">
                <a:cs typeface="Calibri"/>
              </a:rPr>
              <a:t>The spectra pattern is unique to each element and tells what elements are present</a:t>
            </a:r>
          </a:p>
          <a:p>
            <a:pPr lvl="1"/>
            <a:endParaRPr lang="en-US" sz="2800" dirty="0">
              <a:cs typeface="Calibri"/>
            </a:endParaRP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6485C-7437-4701-B1AE-9D1A27BE4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812" y="1325562"/>
            <a:ext cx="4178775" cy="44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36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952501"/>
            <a:ext cx="6381750" cy="55245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400" dirty="0">
                <a:cs typeface="Calibri"/>
              </a:rPr>
              <a:t>Star Properties</a:t>
            </a:r>
          </a:p>
          <a:p>
            <a:pPr lvl="1"/>
            <a:r>
              <a:rPr lang="en-US" sz="3600" dirty="0">
                <a:cs typeface="Calibri"/>
              </a:rPr>
              <a:t>Brightness</a:t>
            </a:r>
          </a:p>
          <a:p>
            <a:pPr lvl="2"/>
            <a:r>
              <a:rPr lang="en-US" sz="3200" dirty="0">
                <a:cs typeface="Calibri"/>
              </a:rPr>
              <a:t>Depends on a star’s temperature</a:t>
            </a:r>
          </a:p>
          <a:p>
            <a:pPr lvl="2"/>
            <a:r>
              <a:rPr lang="en-US" sz="3200" dirty="0">
                <a:cs typeface="Calibri"/>
              </a:rPr>
              <a:t>Apparent Brightness</a:t>
            </a:r>
          </a:p>
          <a:p>
            <a:pPr lvl="3"/>
            <a:r>
              <a:rPr lang="en-US" sz="2800" dirty="0">
                <a:cs typeface="Calibri"/>
              </a:rPr>
              <a:t>Brightness as seen from Earth</a:t>
            </a:r>
          </a:p>
          <a:p>
            <a:pPr lvl="2"/>
            <a:r>
              <a:rPr lang="en-US" sz="3200" dirty="0">
                <a:cs typeface="Calibri"/>
              </a:rPr>
              <a:t>Absolute Brightness</a:t>
            </a:r>
          </a:p>
          <a:p>
            <a:pPr lvl="3"/>
            <a:r>
              <a:rPr lang="en-US" sz="2800" dirty="0">
                <a:cs typeface="Calibri"/>
              </a:rPr>
              <a:t>Is based on temperature of star</a:t>
            </a:r>
          </a:p>
          <a:p>
            <a:pPr lvl="2"/>
            <a:endParaRPr lang="en-US" sz="2800" dirty="0">
              <a:cs typeface="Calibri"/>
            </a:endParaRPr>
          </a:p>
          <a:p>
            <a:pPr lvl="1"/>
            <a:r>
              <a:rPr lang="en-US" sz="3200" dirty="0">
                <a:cs typeface="Calibri"/>
              </a:rPr>
              <a:t>Distance</a:t>
            </a:r>
          </a:p>
          <a:p>
            <a:pPr lvl="2"/>
            <a:r>
              <a:rPr lang="en-US" sz="2800" dirty="0">
                <a:cs typeface="Calibri"/>
              </a:rPr>
              <a:t>How many light years to the star</a:t>
            </a:r>
          </a:p>
          <a:p>
            <a:pPr lvl="2"/>
            <a:r>
              <a:rPr lang="en-US" sz="2800" dirty="0">
                <a:cs typeface="Calibri"/>
              </a:rPr>
              <a:t>Light year is the distance light travels in a year (9.46 trillion kilometers)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82CDC-8E17-4280-917D-0039DC27F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199" y="1355726"/>
            <a:ext cx="5138721" cy="1787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A3331-ACA0-4F85-A1F1-06045FDF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946" y="3257552"/>
            <a:ext cx="3664754" cy="272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53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2-4: Stars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4042322" cy="521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cs typeface="Calibri"/>
              </a:rPr>
              <a:t>Classifying Stars</a:t>
            </a:r>
          </a:p>
          <a:p>
            <a:pPr lvl="1"/>
            <a:r>
              <a:rPr lang="en-US" sz="3200" dirty="0">
                <a:cs typeface="Calibri"/>
              </a:rPr>
              <a:t>Hertzsprung-Russell diagram</a:t>
            </a:r>
          </a:p>
          <a:p>
            <a:pPr lvl="1"/>
            <a:r>
              <a:rPr lang="en-US" sz="3200" dirty="0">
                <a:cs typeface="Calibri"/>
              </a:rPr>
              <a:t>Used to classify and see how stars change over time</a:t>
            </a:r>
          </a:p>
          <a:p>
            <a:endParaRPr lang="en-US" sz="3600" dirty="0">
              <a:cs typeface="Calibri"/>
            </a:endParaRPr>
          </a:p>
          <a:p>
            <a:pPr lvl="1"/>
            <a:endParaRPr lang="en-US" sz="2800" dirty="0">
              <a:cs typeface="Calibri"/>
            </a:endParaRP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24578" name="Picture 2" descr="Image result for h-r diagram">
            <a:extLst>
              <a:ext uri="{FF2B5EF4-FFF2-40B4-BE49-F238E27FC236}">
                <a16:creationId xmlns:a16="http://schemas.microsoft.com/office/drawing/2014/main" id="{DD72F7A2-A282-4F3F-BA92-230DADD7B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62" y="819150"/>
            <a:ext cx="6589538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95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2-5: Galaxies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10782300" cy="521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cs typeface="Calibri"/>
              </a:rPr>
              <a:t>From Stars to Galaxies</a:t>
            </a:r>
          </a:p>
          <a:p>
            <a:pPr lvl="1"/>
            <a:r>
              <a:rPr lang="en-US" sz="3200" dirty="0">
                <a:cs typeface="Calibri"/>
              </a:rPr>
              <a:t>Parallax</a:t>
            </a:r>
          </a:p>
          <a:p>
            <a:pPr lvl="2"/>
            <a:r>
              <a:rPr lang="en-US" sz="2800" dirty="0">
                <a:cs typeface="Calibri"/>
              </a:rPr>
              <a:t>Apparent motion of a star, as seen from opposite sides of Earth’s orbit</a:t>
            </a:r>
          </a:p>
          <a:p>
            <a:pPr lvl="2"/>
            <a:r>
              <a:rPr lang="en-US" sz="2800" dirty="0">
                <a:cs typeface="Calibri"/>
              </a:rPr>
              <a:t>Used to measure distance to star</a:t>
            </a:r>
          </a:p>
          <a:p>
            <a:pPr lvl="1"/>
            <a:endParaRPr lang="en-US" sz="3200" dirty="0">
              <a:cs typeface="Calibri"/>
            </a:endParaRPr>
          </a:p>
          <a:p>
            <a:endParaRPr lang="en-US" sz="3600" dirty="0">
              <a:cs typeface="Calibri"/>
            </a:endParaRPr>
          </a:p>
          <a:p>
            <a:pPr lvl="1"/>
            <a:endParaRPr lang="en-US" sz="2800" dirty="0">
              <a:cs typeface="Calibri"/>
            </a:endParaRP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B49F1-D562-4F68-99BF-95723E8F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728863"/>
            <a:ext cx="6364544" cy="280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9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2-5: Galaxies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6400800" cy="56769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>
                <a:cs typeface="Calibri"/>
              </a:rPr>
              <a:t>From Stars to Galaxies </a:t>
            </a:r>
            <a:r>
              <a:rPr lang="en-US" sz="3600" dirty="0" err="1">
                <a:cs typeface="Calibri"/>
              </a:rPr>
              <a:t>Cnt’d</a:t>
            </a:r>
            <a:endParaRPr lang="en-US" sz="3600" dirty="0">
              <a:cs typeface="Calibri"/>
            </a:endParaRPr>
          </a:p>
          <a:p>
            <a:pPr lvl="1"/>
            <a:r>
              <a:rPr lang="en-US" sz="3200" dirty="0">
                <a:cs typeface="Calibri"/>
              </a:rPr>
              <a:t>Star Systems</a:t>
            </a:r>
          </a:p>
          <a:p>
            <a:pPr lvl="2"/>
            <a:r>
              <a:rPr lang="en-US" sz="2800" dirty="0">
                <a:cs typeface="Calibri"/>
              </a:rPr>
              <a:t>Have 2 ore more stars grouped together</a:t>
            </a:r>
          </a:p>
          <a:p>
            <a:pPr lvl="2"/>
            <a:r>
              <a:rPr lang="en-US" sz="2800" dirty="0">
                <a:cs typeface="Calibri"/>
              </a:rPr>
              <a:t>Can be binary, or multiple</a:t>
            </a:r>
          </a:p>
          <a:p>
            <a:pPr lvl="1"/>
            <a:r>
              <a:rPr lang="en-US" sz="3200" dirty="0">
                <a:cs typeface="Calibri"/>
              </a:rPr>
              <a:t>Star Clusters</a:t>
            </a:r>
          </a:p>
          <a:p>
            <a:pPr lvl="2"/>
            <a:r>
              <a:rPr lang="en-US" sz="2800" dirty="0">
                <a:cs typeface="Calibri"/>
              </a:rPr>
              <a:t>Larger groupings of stars</a:t>
            </a:r>
          </a:p>
          <a:p>
            <a:pPr lvl="2"/>
            <a:r>
              <a:rPr lang="en-US" sz="2800" dirty="0">
                <a:cs typeface="Calibri"/>
              </a:rPr>
              <a:t>Formed from the same nebula</a:t>
            </a:r>
          </a:p>
          <a:p>
            <a:pPr lvl="1"/>
            <a:r>
              <a:rPr lang="en-US" sz="3200" dirty="0">
                <a:cs typeface="Calibri"/>
              </a:rPr>
              <a:t>Galaxies</a:t>
            </a:r>
          </a:p>
          <a:p>
            <a:pPr lvl="2"/>
            <a:r>
              <a:rPr lang="en-US" sz="2800" dirty="0">
                <a:cs typeface="Calibri"/>
              </a:rPr>
              <a:t>Group of stars, star systems, star clusters, dust and gas bound by gravity</a:t>
            </a:r>
          </a:p>
          <a:p>
            <a:pPr lvl="2"/>
            <a:r>
              <a:rPr lang="en-US" sz="2800" dirty="0">
                <a:cs typeface="Calibri"/>
              </a:rPr>
              <a:t>Irregular, Spiral, </a:t>
            </a:r>
            <a:r>
              <a:rPr lang="en-US" sz="2800" dirty="0" err="1">
                <a:cs typeface="Calibri"/>
              </a:rPr>
              <a:t>Ellipitical</a:t>
            </a:r>
            <a:endParaRPr lang="en-US" sz="2800" dirty="0">
              <a:cs typeface="Calibri"/>
            </a:endParaRPr>
          </a:p>
          <a:p>
            <a:pPr lvl="1"/>
            <a:endParaRPr lang="en-US" sz="2800" dirty="0">
              <a:cs typeface="Calibri"/>
            </a:endParaRP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B4C8A-0793-4B4B-BCA8-746D4F572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00" r="66250"/>
          <a:stretch/>
        </p:blipFill>
        <p:spPr>
          <a:xfrm>
            <a:off x="7027336" y="1586705"/>
            <a:ext cx="1849965" cy="2081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A86B6-B8CC-4296-A5E2-42E9204BD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33472" r="32500" b="-972"/>
          <a:stretch/>
        </p:blipFill>
        <p:spPr>
          <a:xfrm>
            <a:off x="8445501" y="3190084"/>
            <a:ext cx="1849965" cy="2081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A2D7B7-18DB-4E78-868A-9FCC7A467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t="33889" b="-1389"/>
          <a:stretch/>
        </p:blipFill>
        <p:spPr>
          <a:xfrm>
            <a:off x="9846734" y="4705350"/>
            <a:ext cx="1697565" cy="19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71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2-5: Galaxies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6400800" cy="521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cs typeface="Calibri"/>
              </a:rPr>
              <a:t>The Universe</a:t>
            </a:r>
          </a:p>
          <a:p>
            <a:pPr lvl="1"/>
            <a:r>
              <a:rPr lang="en-US" sz="3200" dirty="0">
                <a:cs typeface="Calibri"/>
              </a:rPr>
              <a:t>all of space and everything in it</a:t>
            </a:r>
          </a:p>
          <a:p>
            <a:pPr lvl="1"/>
            <a:r>
              <a:rPr lang="en-US" sz="3200" dirty="0">
                <a:cs typeface="Calibri"/>
              </a:rPr>
              <a:t>Light-years</a:t>
            </a:r>
          </a:p>
          <a:p>
            <a:pPr lvl="2"/>
            <a:r>
              <a:rPr lang="en-US" sz="2800" dirty="0">
                <a:cs typeface="Calibri"/>
              </a:rPr>
              <a:t>Distances between stars are immense</a:t>
            </a:r>
          </a:p>
          <a:p>
            <a:pPr lvl="2"/>
            <a:r>
              <a:rPr lang="en-US" sz="2800" dirty="0">
                <a:cs typeface="Calibri"/>
              </a:rPr>
              <a:t>Light-year = 9.46 trillion kilometers</a:t>
            </a:r>
          </a:p>
          <a:p>
            <a:pPr lvl="2"/>
            <a:r>
              <a:rPr lang="en-US" sz="2800" dirty="0">
                <a:cs typeface="Calibri"/>
              </a:rPr>
              <a:t>Scientific Notation is used to represent very large numbers</a:t>
            </a:r>
            <a:endParaRPr lang="en-US" sz="3200" dirty="0">
              <a:cs typeface="Calibri"/>
            </a:endParaRPr>
          </a:p>
          <a:p>
            <a:pPr lvl="1"/>
            <a:r>
              <a:rPr lang="en-US" sz="2800" dirty="0">
                <a:cs typeface="Calibri"/>
              </a:rPr>
              <a:t>Scale of the Universe</a:t>
            </a: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10CB6-0448-4DD0-93AE-89233200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535625"/>
            <a:ext cx="4547662" cy="41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0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2-5: Galaxies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5257800" cy="52197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>
                <a:cs typeface="Calibri"/>
              </a:rPr>
              <a:t>Understanding the Universe</a:t>
            </a:r>
          </a:p>
          <a:p>
            <a:pPr lvl="1"/>
            <a:r>
              <a:rPr lang="en-US" sz="3200" dirty="0">
                <a:cs typeface="Calibri"/>
              </a:rPr>
              <a:t>The Big Bang</a:t>
            </a:r>
          </a:p>
          <a:p>
            <a:pPr lvl="2"/>
            <a:r>
              <a:rPr lang="en-US" sz="2800" dirty="0">
                <a:cs typeface="Calibri"/>
              </a:rPr>
              <a:t>Universe formed in an instant, billions of years ago, in an enormous explosion</a:t>
            </a:r>
          </a:p>
          <a:p>
            <a:pPr lvl="2"/>
            <a:r>
              <a:rPr lang="en-US" sz="2800" dirty="0">
                <a:cs typeface="Calibri"/>
              </a:rPr>
              <a:t>Supported through evidence of the expanding universe</a:t>
            </a:r>
          </a:p>
          <a:p>
            <a:pPr lvl="1"/>
            <a:r>
              <a:rPr lang="en-US" sz="3200" dirty="0">
                <a:cs typeface="Calibri"/>
              </a:rPr>
              <a:t>The Future of the Universe</a:t>
            </a:r>
          </a:p>
          <a:p>
            <a:endParaRPr lang="en-US" sz="3600" dirty="0">
              <a:cs typeface="Calibri"/>
            </a:endParaRPr>
          </a:p>
          <a:p>
            <a:pPr lvl="1"/>
            <a:endParaRPr lang="en-US" sz="2800" dirty="0">
              <a:cs typeface="Calibri"/>
            </a:endParaRPr>
          </a:p>
          <a:p>
            <a:pPr marL="914400" lvl="2" indent="0">
              <a:buNone/>
            </a:pP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D3E83-228C-4598-BEAF-CA3CA776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485900"/>
            <a:ext cx="5105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3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2-1: Solar System 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0274"/>
            <a:ext cx="10515600" cy="552767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600" dirty="0">
                <a:cs typeface="Calibri"/>
              </a:rPr>
              <a:t>Comparing the Sun and the Planets</a:t>
            </a:r>
          </a:p>
          <a:p>
            <a:pPr lvl="1"/>
            <a:r>
              <a:rPr lang="en-US" sz="3200" dirty="0">
                <a:cs typeface="Calibri"/>
              </a:rPr>
              <a:t>Sun</a:t>
            </a:r>
          </a:p>
          <a:p>
            <a:pPr lvl="2"/>
            <a:r>
              <a:rPr lang="en-US" sz="2800" dirty="0">
                <a:cs typeface="Calibri"/>
              </a:rPr>
              <a:t>Gaseous body, creates light and heat</a:t>
            </a:r>
          </a:p>
          <a:p>
            <a:pPr lvl="2"/>
            <a:r>
              <a:rPr lang="en-US" sz="2800" dirty="0">
                <a:cs typeface="Calibri"/>
              </a:rPr>
              <a:t>Largest and most massive object in the solar system</a:t>
            </a:r>
          </a:p>
          <a:p>
            <a:pPr lvl="2"/>
            <a:r>
              <a:rPr lang="en-US" sz="2800" dirty="0">
                <a:cs typeface="Calibri"/>
              </a:rPr>
              <a:t>Average mid-size star</a:t>
            </a:r>
          </a:p>
          <a:p>
            <a:pPr lvl="1"/>
            <a:r>
              <a:rPr lang="en-US" sz="3200" dirty="0">
                <a:cs typeface="Calibri"/>
              </a:rPr>
              <a:t>Planets</a:t>
            </a:r>
          </a:p>
          <a:p>
            <a:pPr lvl="2"/>
            <a:r>
              <a:rPr lang="en-US" sz="2800" dirty="0">
                <a:cs typeface="Calibri"/>
              </a:rPr>
              <a:t>Round body, orbits a star, has cleared out the region along its orbit</a:t>
            </a:r>
          </a:p>
          <a:p>
            <a:pPr lvl="2"/>
            <a:r>
              <a:rPr lang="en-US" sz="2800" dirty="0">
                <a:cs typeface="Calibri"/>
              </a:rPr>
              <a:t>Inner planets</a:t>
            </a:r>
          </a:p>
          <a:p>
            <a:pPr lvl="3"/>
            <a:r>
              <a:rPr lang="en-US" sz="2400" dirty="0">
                <a:cs typeface="Calibri"/>
              </a:rPr>
              <a:t>Closer to the sun, small, made of mostly rock and metal </a:t>
            </a:r>
          </a:p>
          <a:p>
            <a:pPr lvl="3"/>
            <a:r>
              <a:rPr lang="en-US" sz="2400" dirty="0">
                <a:cs typeface="Calibri"/>
              </a:rPr>
              <a:t>Mercury, Venus, Earth, Mars</a:t>
            </a:r>
          </a:p>
          <a:p>
            <a:pPr lvl="2"/>
            <a:r>
              <a:rPr lang="en-US" sz="2800" dirty="0">
                <a:cs typeface="Calibri"/>
              </a:rPr>
              <a:t>Outer planets</a:t>
            </a:r>
          </a:p>
          <a:p>
            <a:pPr lvl="3"/>
            <a:r>
              <a:rPr lang="en-US" sz="2400" dirty="0">
                <a:cs typeface="Calibri"/>
              </a:rPr>
              <a:t>Farther from the sun, large, made mostly of gas and liquid</a:t>
            </a:r>
          </a:p>
          <a:p>
            <a:pPr lvl="3"/>
            <a:r>
              <a:rPr lang="en-US" sz="2400" dirty="0">
                <a:cs typeface="Calibri"/>
              </a:rPr>
              <a:t>Jupiter, Saturn, Uranus, Neptune</a:t>
            </a:r>
          </a:p>
        </p:txBody>
      </p:sp>
    </p:spTree>
    <p:extLst>
      <p:ext uri="{BB962C8B-B14F-4D97-AF65-F5344CB8AC3E}">
        <p14:creationId xmlns:p14="http://schemas.microsoft.com/office/powerpoint/2010/main" val="265128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194_01A_MSS12">
            <a:extLst>
              <a:ext uri="{FF2B5EF4-FFF2-40B4-BE49-F238E27FC236}">
                <a16:creationId xmlns:a16="http://schemas.microsoft.com/office/drawing/2014/main" id="{07588A94-852A-4BE7-9831-533706B5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704850"/>
            <a:ext cx="10878869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46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0A4F-700D-4EBC-B4B6-C1F253AE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644" y="-1764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2-1: Solar System 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E44AA-5A68-4D89-9D79-CC3137EF2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7737"/>
            <a:ext cx="10953750" cy="53108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Calibri"/>
              </a:rPr>
              <a:t>Smaller Solar System Objects</a:t>
            </a:r>
          </a:p>
          <a:p>
            <a:r>
              <a:rPr lang="en-US" dirty="0">
                <a:cs typeface="Calibri"/>
              </a:rPr>
              <a:t>Dwarf planets</a:t>
            </a:r>
          </a:p>
          <a:p>
            <a:pPr lvl="1"/>
            <a:r>
              <a:rPr lang="en-US" dirty="0">
                <a:cs typeface="Calibri"/>
              </a:rPr>
              <a:t>Body that orbits the sun, but has not cleared the area of its  orbit</a:t>
            </a:r>
          </a:p>
          <a:p>
            <a:pPr lvl="1"/>
            <a:r>
              <a:rPr lang="en-US" dirty="0">
                <a:cs typeface="Calibri"/>
              </a:rPr>
              <a:t>Pluto, Eris, Ceres, </a:t>
            </a:r>
            <a:r>
              <a:rPr lang="en-US" dirty="0" err="1">
                <a:cs typeface="Calibri"/>
              </a:rPr>
              <a:t>Makemake</a:t>
            </a:r>
            <a:r>
              <a:rPr lang="en-US" dirty="0">
                <a:cs typeface="Calibri"/>
              </a:rPr>
              <a:t>, Haumea</a:t>
            </a:r>
          </a:p>
          <a:p>
            <a:r>
              <a:rPr lang="en-US" dirty="0">
                <a:cs typeface="Calibri"/>
              </a:rPr>
              <a:t>Moons</a:t>
            </a:r>
          </a:p>
          <a:p>
            <a:pPr lvl="1"/>
            <a:r>
              <a:rPr lang="en-US" dirty="0">
                <a:cs typeface="Calibri"/>
              </a:rPr>
              <a:t>Natural satellites that orbits a planet</a:t>
            </a:r>
          </a:p>
          <a:p>
            <a:pPr lvl="1"/>
            <a:r>
              <a:rPr lang="en-US" dirty="0">
                <a:cs typeface="Calibri"/>
              </a:rPr>
              <a:t>Planets and dwarf planets vary in their number of moons</a:t>
            </a:r>
          </a:p>
          <a:p>
            <a:r>
              <a:rPr lang="en-US" dirty="0">
                <a:cs typeface="Calibri"/>
              </a:rPr>
              <a:t>Asteroids</a:t>
            </a:r>
          </a:p>
          <a:p>
            <a:pPr lvl="1"/>
            <a:r>
              <a:rPr lang="en-US" dirty="0">
                <a:cs typeface="Calibri"/>
              </a:rPr>
              <a:t>Small, rocky bodies; found in the asteroid belt – between Mars and Jupiter</a:t>
            </a:r>
          </a:p>
          <a:p>
            <a:r>
              <a:rPr lang="en-US" dirty="0">
                <a:cs typeface="Calibri"/>
              </a:rPr>
              <a:t>Meteoroids</a:t>
            </a:r>
          </a:p>
          <a:p>
            <a:pPr lvl="1"/>
            <a:r>
              <a:rPr lang="en-US" dirty="0">
                <a:cs typeface="Calibri"/>
              </a:rPr>
              <a:t>Small, rocky bodies; floating through space(can become meteors if entering the Earth's atmosphere)</a:t>
            </a:r>
          </a:p>
          <a:p>
            <a:r>
              <a:rPr lang="en-US" dirty="0">
                <a:cs typeface="Calibri"/>
              </a:rPr>
              <a:t>Comets</a:t>
            </a:r>
          </a:p>
          <a:p>
            <a:pPr lvl="1"/>
            <a:r>
              <a:rPr lang="en-US" dirty="0">
                <a:cs typeface="Calibri"/>
              </a:rPr>
              <a:t>Balls of ice and rock, they have long, narrow orbits around the Sun</a:t>
            </a:r>
          </a:p>
        </p:txBody>
      </p:sp>
    </p:spTree>
    <p:extLst>
      <p:ext uri="{BB962C8B-B14F-4D97-AF65-F5344CB8AC3E}">
        <p14:creationId xmlns:p14="http://schemas.microsoft.com/office/powerpoint/2010/main" val="122175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194_02A_MSS12">
            <a:extLst>
              <a:ext uri="{FF2B5EF4-FFF2-40B4-BE49-F238E27FC236}">
                <a16:creationId xmlns:a16="http://schemas.microsoft.com/office/drawing/2014/main" id="{F4EACD93-8CAF-4ACA-95AB-FECDEFDFF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81100"/>
            <a:ext cx="10879752" cy="50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9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4E3E3-41B1-4E55-8E85-241A14A6A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419747"/>
            <a:ext cx="8401049" cy="60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1C306-0230-4867-9F61-DDD2B07E4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76" y="723900"/>
            <a:ext cx="5242024" cy="541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33D13-55A9-4114-B592-9C970F8FF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038" y="723900"/>
            <a:ext cx="511898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24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</TotalTime>
  <Words>1295</Words>
  <Application>Microsoft Office PowerPoint</Application>
  <PresentationFormat>Widescreen</PresentationFormat>
  <Paragraphs>262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Solar System and the Universe</vt:lpstr>
      <vt:lpstr>2-1: Solar System Objects</vt:lpstr>
      <vt:lpstr>2-1: Solar System Objects</vt:lpstr>
      <vt:lpstr>2-1: Solar System Objects</vt:lpstr>
      <vt:lpstr>PowerPoint Presentation</vt:lpstr>
      <vt:lpstr>2-1: Solar System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2-1: Solar System Objects</vt:lpstr>
      <vt:lpstr>2-1: Solar System Objects</vt:lpstr>
      <vt:lpstr>2-2: The Sun</vt:lpstr>
      <vt:lpstr>2-2: The Sun</vt:lpstr>
      <vt:lpstr>2-2: The Sun</vt:lpstr>
      <vt:lpstr>2-2: The Sun</vt:lpstr>
      <vt:lpstr>2-3: Learning About the Universe</vt:lpstr>
      <vt:lpstr>PowerPoint Presentation</vt:lpstr>
      <vt:lpstr>2-3: Learning About the Universe</vt:lpstr>
      <vt:lpstr>PowerPoint Presentation</vt:lpstr>
      <vt:lpstr>2-3: Learning About the Universe</vt:lpstr>
      <vt:lpstr>2-4: Stars</vt:lpstr>
      <vt:lpstr>2-4: Stars</vt:lpstr>
      <vt:lpstr>2-4: Stars</vt:lpstr>
      <vt:lpstr>PowerPoint Presentation</vt:lpstr>
      <vt:lpstr>2-4: Stars</vt:lpstr>
      <vt:lpstr>2-4: Stars</vt:lpstr>
      <vt:lpstr>2-4: Stars</vt:lpstr>
      <vt:lpstr>2-4: Stars</vt:lpstr>
      <vt:lpstr>2-4: Stars</vt:lpstr>
      <vt:lpstr>2-4: Stars</vt:lpstr>
      <vt:lpstr>2-4: Stars</vt:lpstr>
      <vt:lpstr>2-5: Galaxies</vt:lpstr>
      <vt:lpstr>2-5: Galaxies</vt:lpstr>
      <vt:lpstr>2-5: Galaxies</vt:lpstr>
      <vt:lpstr>2-5: Galaxies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Parrott, Maureen</dc:creator>
  <cp:lastModifiedBy>Parrott, Maureen</cp:lastModifiedBy>
  <cp:revision>258</cp:revision>
  <dcterms:created xsi:type="dcterms:W3CDTF">2013-07-15T20:26:40Z</dcterms:created>
  <dcterms:modified xsi:type="dcterms:W3CDTF">2018-10-31T04:17:28Z</dcterms:modified>
</cp:coreProperties>
</file>